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91" r:id="rId6"/>
    <p:sldId id="259" r:id="rId7"/>
    <p:sldId id="263" r:id="rId8"/>
    <p:sldId id="301" r:id="rId9"/>
    <p:sldId id="296" r:id="rId10"/>
    <p:sldId id="302" r:id="rId11"/>
    <p:sldId id="297" r:id="rId12"/>
    <p:sldId id="298" r:id="rId13"/>
    <p:sldId id="288" r:id="rId14"/>
    <p:sldId id="289" r:id="rId15"/>
    <p:sldId id="300" r:id="rId16"/>
    <p:sldId id="283" r:id="rId17"/>
    <p:sldId id="28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32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175" indent="-384175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8" y="1447138"/>
            <a:ext cx="8361229" cy="2059388"/>
          </a:xfrm>
        </p:spPr>
        <p:txBody>
          <a:bodyPr/>
          <a:lstStyle/>
          <a:p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родителей в преодолении конфликтной ситуации в детском коллективе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8361229" cy="1086237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Подготовила педагог-психолог ГБУ ЦППС </a:t>
            </a:r>
          </a:p>
          <a:p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Кировского района Санкт-Петербурга </a:t>
            </a:r>
          </a:p>
          <a:p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Лада Валерьевна Берзина</a:t>
            </a: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2FA8F32-57AE-531D-6AAA-98E20C3B6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496" y="5042516"/>
            <a:ext cx="271369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9"/>
    </mc:Choice>
    <mc:Fallback xmlns="">
      <p:transition spd="slow" advTm="14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6BD6-E778-0796-E470-C1485711A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8" y="0"/>
            <a:ext cx="11492752" cy="1595718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ru-RU" sz="4400" b="1" i="1" dirty="0"/>
              <a:t>«Измеритель настроения</a:t>
            </a:r>
            <a:r>
              <a:rPr lang="ru-RU" sz="4400" dirty="0"/>
              <a:t>»</a:t>
            </a:r>
            <a:br>
              <a:rPr lang="ru-RU" sz="4400" dirty="0"/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90D46D-BCA6-45D5-9CAD-D5E4E8994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6659" y="1210235"/>
            <a:ext cx="5818094" cy="5298141"/>
          </a:xfrm>
          <a:solidFill>
            <a:srgbClr val="92D050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.Каждая эмоция может существовать в различной степени интенсивности.</a:t>
            </a:r>
          </a:p>
          <a:p>
            <a:pPr marL="0" indent="0"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Нет плохих и хороших эмоций. Есть эмоции, которые нам нравится или не нравится испытывать –приятные или неприятные.</a:t>
            </a:r>
          </a:p>
          <a:p>
            <a:pPr marL="0" indent="0"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Попросить ребёнка оценить свое эмоциональное состояние  от 1 до 10 по 2 параметрам</a:t>
            </a:r>
          </a:p>
          <a:p>
            <a:pPr marL="0" indent="0">
              <a:buNone/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•Интенсивность (И) =</a:t>
            </a:r>
          </a:p>
          <a:p>
            <a:pPr marL="0" indent="0">
              <a:buNone/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•Приятность (П) =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 </a:t>
            </a:r>
          </a:p>
          <a:p>
            <a:endParaRPr lang="ru-RU" dirty="0"/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72FE5906-C760-568C-AC04-E36EFC452F22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4" cstate="print"/>
          <a:srcRect l="4442" t="12225" r="2775" b="21501"/>
          <a:stretch/>
        </p:blipFill>
        <p:spPr bwMode="auto">
          <a:xfrm>
            <a:off x="699248" y="1658471"/>
            <a:ext cx="5629834" cy="47423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EFC138C-4667-0D93-199F-F429F2D51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1689" y="5755341"/>
            <a:ext cx="487363" cy="3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44"/>
    </mc:Choice>
    <mc:Fallback xmlns="">
      <p:transition spd="slow" advTm="3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911" y="333956"/>
            <a:ext cx="11524090" cy="127220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Если конфликт произошёл.</a:t>
            </a:r>
            <a:br>
              <a:rPr lang="ru-RU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</a:br>
            <a:r>
              <a:rPr lang="ru-RU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Доверительный разговор с ребенком.</a:t>
            </a:r>
            <a:br>
              <a:rPr lang="ru-RU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</a:br>
            <a:br>
              <a:rPr lang="ru-RU" sz="4400" dirty="0">
                <a:effectLst/>
                <a:latin typeface="+mn-lt"/>
                <a:ea typeface="Times New Roman" panose="02020603050405020304" pitchFamily="18" charset="0"/>
              </a:rPr>
            </a:b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910" y="1606164"/>
            <a:ext cx="11380966" cy="5351227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От родителей требуется готовность обсудить дома сложившуюся ситуацию и  выслушать ребенка без морализаторства.</a:t>
            </a:r>
            <a:r>
              <a:rPr lang="ru-RU" dirty="0">
                <a:effectLst/>
                <a:ea typeface="Times New Roman" panose="02020603050405020304" pitchFamily="18" charset="0"/>
              </a:rPr>
              <a:t> Важно у</a:t>
            </a:r>
            <a:r>
              <a:rPr lang="ru-RU" dirty="0">
                <a:solidFill>
                  <a:schemeClr val="tx1"/>
                </a:solidFill>
                <a:ea typeface="Times New Roman" panose="02020603050405020304" pitchFamily="18" charset="0"/>
              </a:rPr>
              <a:t>мение слушать и слышать ребенка. Активно слушать – это значит возвращать ему в беседе то, что он поведал, при этом обозначив </a:t>
            </a:r>
            <a:r>
              <a:rPr lang="ru-RU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его чувство. </a:t>
            </a:r>
          </a:p>
          <a:p>
            <a:pPr mar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Важно в беседе держать паузу – это время принадлежит ребенку, </a:t>
            </a:r>
          </a:p>
          <a:p>
            <a:pPr mar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пауза помогает ребенку разобраться в своем переживании. </a:t>
            </a:r>
          </a:p>
          <a:p>
            <a:pPr mar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Не нужно торопиться с выводами, лучше проверить свои предположения </a:t>
            </a:r>
          </a:p>
          <a:p>
            <a:pPr mar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и удостовериться, что правильно поняли ребенка. </a:t>
            </a:r>
          </a:p>
          <a:p>
            <a:pPr marL="0" lv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Беседа проходит в непринужденной, спокойной обстановке. </a:t>
            </a:r>
          </a:p>
          <a:p>
            <a:pPr marL="0" lv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Родитель не доминирует в беседе, он посредник, помощник.</a:t>
            </a:r>
          </a:p>
          <a:p>
            <a:pPr marL="0" indent="0">
              <a:spcAft>
                <a:spcPts val="500"/>
              </a:spcAft>
              <a:buNone/>
              <a:tabLst>
                <a:tab pos="228600" algn="l"/>
              </a:tabLst>
            </a:pPr>
            <a:endParaRPr lang="ru-RU" dirty="0">
              <a:ea typeface="Times New Roman" panose="02020603050405020304" pitchFamily="18" charset="0"/>
            </a:endParaRPr>
          </a:p>
        </p:txBody>
      </p:sp>
      <p:pic>
        <p:nvPicPr>
          <p:cNvPr id="1026" name="Picture 2" descr="Родители и дети картинки">
            <a:extLst>
              <a:ext uri="{FF2B5EF4-FFF2-40B4-BE49-F238E27FC236}">
                <a16:creationId xmlns:a16="http://schemas.microsoft.com/office/drawing/2014/main" id="{3EE07A1A-A95B-F03A-F760-4B973CB1D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t="5264" b="1547"/>
          <a:stretch/>
        </p:blipFill>
        <p:spPr bwMode="auto">
          <a:xfrm>
            <a:off x="8841851" y="2600076"/>
            <a:ext cx="3016194" cy="23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B046D7B-0BC9-D687-2367-70580A604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567082"/>
            <a:ext cx="487363" cy="363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7"/>
    </mc:Choice>
    <mc:Fallback xmlns="">
      <p:transition spd="slow" advTm="5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569" y="103367"/>
            <a:ext cx="11537342" cy="6814267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lv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Обсуждать нужно следующее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:</a:t>
            </a:r>
          </a:p>
          <a:p>
            <a:pPr marL="0" lv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1.Что произошло? (сформулировать суть конфликта).</a:t>
            </a:r>
          </a:p>
          <a:p>
            <a:pPr marL="0" lv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2.Что привело к конфликту? Почему это произошло? (выяснить причины).</a:t>
            </a:r>
          </a:p>
          <a:p>
            <a:pPr marL="0" lv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3.Какие чувства вызвал конфликт у ребёнка? (определить, назвать чувства). </a:t>
            </a:r>
          </a:p>
          <a:p>
            <a:pPr marL="0" lv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4. Какие чувства испытывала другая сторона конфликта?</a:t>
            </a:r>
          </a:p>
          <a:p>
            <a:pPr>
              <a:buNone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4.Как быть в этой ситуации? (найти решение). Обсуждение вариантов разрешения конфликтной ситуации с ребёнком (мозговой штурм). Ни в коем случае не навязывать свой вариант, 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не принуждать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к извенению!</a:t>
            </a:r>
          </a:p>
          <a:p>
            <a:pPr marL="0" lvl="0" indent="0">
              <a:spcAft>
                <a:spcPts val="500"/>
              </a:spcAft>
              <a:buNone/>
              <a:tabLst>
                <a:tab pos="228600" algn="l"/>
              </a:tabLst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Если показать ребенку, что его действительно слушают, понимают и сочувствуют, то тем самым снижается острота конфликта: ребенку важно почувствовать себя услышанным и понятым 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тогда он сможет сам решить, как ему поступить.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Ваше задача - обсудить с ребёнком  выполнимость, реалистичность его решения.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3688" t="18937" r="34262" b="18310"/>
          <a:stretch>
            <a:fillRect/>
          </a:stretch>
        </p:blipFill>
        <p:spPr>
          <a:xfrm>
            <a:off x="9116695" y="5071110"/>
            <a:ext cx="1985010" cy="1847215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DD28546-CF52-432D-4260-6F18E9029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4511302"/>
            <a:ext cx="487363" cy="356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03"/>
    </mc:Choice>
    <mc:Fallback xmlns="">
      <p:transition spd="slow" advTm="5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617" y="71562"/>
            <a:ext cx="11076167" cy="6786438"/>
          </a:xfrm>
          <a:solidFill>
            <a:srgbClr val="FFC000"/>
          </a:solidFill>
        </p:spPr>
        <p:txBody>
          <a:bodyPr/>
          <a:lstStyle/>
          <a:p>
            <a:pPr marL="457200">
              <a:spcAft>
                <a:spcPts val="500"/>
              </a:spcAf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Перед тем, как принять  решение о вмешательстве в детский конфликт, стоит понять, хватит ли у детей внутренних ресурсов для того, чтобы разрешить его самостоятельно. Если конфликт не носит затяжной характер и угрозы физическому здоровью нет, то стоит поддержать уверенность ребенка в том, что он сможет справиться с проблемой самостоятельно. </a:t>
            </a:r>
          </a:p>
          <a:p>
            <a:pPr marL="457200">
              <a:spcAft>
                <a:spcPts val="500"/>
              </a:spcAf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Если ситуация серьёзная, будьте готовы принять в ней участие. Однако не стоит слепо защищать своего ребенка. Постарайтесь сыграть роль буфера, утихомирив страсти и предоставив детям возможность самим спокойно найти выход из конфликта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, п</a:t>
            </a: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отому как слепо выступая защитником своего чада, вы можете создать у него иллюзию всесильности или вседозволенности и точно лишаете своего ребёнка ценного опыта. </a:t>
            </a:r>
            <a:endParaRPr lang="ru-RU" dirty="0">
              <a:effectLst/>
              <a:ea typeface="Times New Roman" panose="02020603050405020304" pitchFamily="18" charset="0"/>
            </a:endParaRPr>
          </a:p>
          <a:p>
            <a:pPr marL="457200">
              <a:spcAft>
                <a:spcPts val="500"/>
              </a:spcAft>
            </a:pPr>
            <a:endParaRPr lang="ru-RU" sz="1800" dirty="0">
              <a:effectLst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645" y="3713480"/>
            <a:ext cx="5351145" cy="314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09055" y="3776980"/>
            <a:ext cx="4842510" cy="308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201B59A-923C-DB59-3A04-ED29B7B9B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334871"/>
            <a:ext cx="487363" cy="337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4"/>
    </mc:Choice>
    <mc:Fallback xmlns="">
      <p:transition spd="slow" advTm="42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для презентации в детском сад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8" y="771277"/>
            <a:ext cx="10096831" cy="60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6264" y="2115047"/>
            <a:ext cx="7227736" cy="293403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73025" indent="0">
              <a:spcAft>
                <a:spcPts val="500"/>
              </a:spcAft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5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Более дружным является тот коллектив, в котором родители общаются между собой и готовы тратить силы и время на создание безопасной и интересной среды.  </a:t>
            </a:r>
          </a:p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2F85E5B-7815-0386-BD5A-519A785F6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3776870"/>
            <a:ext cx="406681" cy="3020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4"/>
    </mc:Choice>
    <mc:Fallback xmlns="">
      <p:transition spd="slow" advTm="1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C7BAD-AEFE-1CD0-4481-2995EFE3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4" y="357810"/>
            <a:ext cx="10217426" cy="151074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b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</a:br>
            <a:r>
              <a:rPr lang="ru-RU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Конфликт настолько сложен, что справится с ним не под силу не только ребёнку, но и вам, обязательно обратитесь:</a:t>
            </a:r>
            <a:b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br>
              <a:rPr lang="ru-RU" sz="11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br>
              <a:rPr lang="ru-RU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endParaRPr lang="ru-RU" sz="24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7B3A2F-EB24-3D46-0E0E-BDA1D0320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985" y="1868559"/>
            <a:ext cx="5064401" cy="399884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К психологу.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Важно помочь ребенку осознать те «механизмы» и особенности поведения, которые мешают ему найти контакт с ровесниками и научить его другим способам взаимодействия.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605599-B494-833D-E177-B98DBE3A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2890" y="1868559"/>
            <a:ext cx="5240299" cy="399884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В Службу медиации. 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Медиация –  это альтернативный способ разрешения конфликтов при помощи третьей нейтральной стороны –  медиатора, который умеет организовать переговоры сторон на позициях сотрудничества. </a:t>
            </a:r>
            <a:endParaRPr lang="ru-RU" dirty="0"/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418DF2B-EBC1-3796-464E-75ECD00FC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2631" y="3890393"/>
            <a:ext cx="487363" cy="2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8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38"/>
    </mc:Choice>
    <mc:Fallback xmlns="">
      <p:transition spd="slow" advTm="39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666" y="685800"/>
            <a:ext cx="11484334" cy="1485900"/>
          </a:xfrm>
          <a:solidFill>
            <a:srgbClr val="FFC000"/>
          </a:solidFill>
        </p:spPr>
        <p:txBody>
          <a:bodyPr/>
          <a:lstStyle/>
          <a:p>
            <a:pPr algn="ctr"/>
            <a:br>
              <a:rPr lang="ru-RU" dirty="0"/>
            </a:br>
            <a:r>
              <a:rPr lang="ru-RU" dirty="0"/>
              <a:t>Рекомендация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7666" y="2171700"/>
            <a:ext cx="11484334" cy="4686300"/>
          </a:xfrm>
          <a:solidFill>
            <a:srgbClr val="FFC000"/>
          </a:solidFill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252626"/>
                </a:solidFill>
              </a:rPr>
              <a:t>«Чудеса активного слушания», «Чувства и конфликты» ,</a:t>
            </a:r>
            <a:r>
              <a:rPr lang="ru-RU" sz="2400" dirty="0">
                <a:solidFill>
                  <a:srgbClr val="252626"/>
                </a:solidFill>
                <a:effectLst/>
              </a:rPr>
              <a:t>"Общаться с ребенком. Как?", "Продолжаем общаться с ребенком. Так?" и хрестоматия "Родителям. Как быть ребенком», автор Ю.Б. Гиппенрейтер — книги - открытия, книги-помощники в области воспитания. Юлия Борисовна показывает, что главное это — научиться общаться. Общаться по-другому, слушая и понимая. В своих книгах она даёт </a:t>
            </a:r>
            <a:r>
              <a:rPr lang="en-US" sz="2400" dirty="0">
                <a:solidFill>
                  <a:srgbClr val="252626"/>
                </a:solidFill>
                <a:effectLst/>
              </a:rPr>
              <a:t>пошаговые инструкции</a:t>
            </a:r>
            <a:r>
              <a:rPr lang="ru-RU" sz="2400" dirty="0">
                <a:solidFill>
                  <a:srgbClr val="252626"/>
                </a:solidFill>
                <a:effectLst/>
              </a:rPr>
              <a:t>,</a:t>
            </a:r>
            <a:r>
              <a:rPr lang="en-US" sz="2400" dirty="0">
                <a:solidFill>
                  <a:srgbClr val="252626"/>
                </a:solidFill>
                <a:effectLst/>
              </a:rPr>
              <a:t> как это сделать.</a:t>
            </a:r>
            <a:br>
              <a:rPr lang="en-US" sz="2400" dirty="0">
                <a:solidFill>
                  <a:srgbClr val="252626"/>
                </a:solidFill>
                <a:effectLst/>
              </a:rPr>
            </a:br>
            <a:endParaRPr lang="ru-RU" sz="2400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F9CD378-3167-4641-B602-5767F3EBC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6019" y="4537263"/>
            <a:ext cx="369981" cy="339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4"/>
    </mc:Choice>
    <mc:Fallback xmlns="">
      <p:transition spd="slow" advTm="24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9471" y="685800"/>
            <a:ext cx="10233329" cy="5770658"/>
          </a:xfrm>
          <a:solidFill>
            <a:srgbClr val="FFC000"/>
          </a:solidFill>
        </p:spPr>
        <p:txBody>
          <a:bodyPr>
            <a:normAutofit/>
          </a:bodyPr>
          <a:lstStyle/>
          <a:p>
            <a:endParaRPr lang="ru-RU" sz="3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Приглашаю вас</a:t>
            </a:r>
            <a:r>
              <a:rPr lang="ru-RU" sz="3200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 дорогие, </a:t>
            </a:r>
            <a:r>
              <a:rPr lang="ru-RU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уважаемые родители думать, размышлять вместе!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600" i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C43C829-89A8-3E43-5D14-3DD0DEC3B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2454" y="4511302"/>
            <a:ext cx="295288" cy="302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6"/>
    </mc:Choice>
    <mc:Fallback xmlns="">
      <p:transition spd="slow" advTm="10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25" y="127222"/>
            <a:ext cx="10231629" cy="555001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BBE4067-365D-5C5B-FE86-719AEE128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4067" y="5739463"/>
            <a:ext cx="486522" cy="338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2"/>
    </mc:Choice>
    <mc:Fallback xmlns="">
      <p:transition spd="slow" advTm="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0"/>
            <a:ext cx="9601200" cy="6997148"/>
          </a:xfrm>
          <a:solidFill>
            <a:schemeClr val="accent1"/>
          </a:solidFill>
        </p:spPr>
        <p:txBody>
          <a:bodyPr>
            <a:normAutofit fontScale="92500" lnSpcReduction="10000"/>
          </a:bodyPr>
          <a:lstStyle/>
          <a:p>
            <a:endParaRPr lang="ru-RU" sz="2000" b="1" i="1" u="sng" dirty="0"/>
          </a:p>
          <a:p>
            <a:endParaRPr lang="ru-RU" b="1" i="1" u="sng" dirty="0"/>
          </a:p>
          <a:p>
            <a:r>
              <a:rPr lang="ru-RU" sz="2800" b="1" i="1" u="sng" dirty="0"/>
              <a:t>Межличностный</a:t>
            </a:r>
            <a:r>
              <a:rPr lang="ru-RU" sz="2800" b="1" i="1" dirty="0"/>
              <a:t> к</a:t>
            </a:r>
            <a:r>
              <a:rPr lang="ru-RU" sz="2800" b="1" i="1" u="sng" dirty="0"/>
              <a:t>онфликт -</a:t>
            </a:r>
            <a:r>
              <a:rPr lang="ru-RU" sz="2800" b="1" dirty="0"/>
              <a:t> это явление, возникающее в</a:t>
            </a:r>
          </a:p>
          <a:p>
            <a:pPr marL="0" indent="0">
              <a:buNone/>
            </a:pPr>
            <a:r>
              <a:rPr lang="ru-RU" sz="2800" b="1" dirty="0"/>
              <a:t> результате столкновения </a:t>
            </a:r>
          </a:p>
          <a:p>
            <a:pPr marL="0" indent="0">
              <a:buNone/>
            </a:pPr>
            <a:r>
              <a:rPr lang="ru-RU" sz="2800" b="1" dirty="0"/>
              <a:t>противоположных  действий, </a:t>
            </a:r>
          </a:p>
          <a:p>
            <a:pPr marL="0" indent="0">
              <a:buNone/>
            </a:pPr>
            <a:r>
              <a:rPr lang="ru-RU" sz="2800" b="1" dirty="0"/>
              <a:t>взглядов, интересов,  планов </a:t>
            </a:r>
          </a:p>
          <a:p>
            <a:pPr marL="0" indent="0">
              <a:buNone/>
            </a:pPr>
            <a:r>
              <a:rPr lang="ru-RU" sz="2800" b="1" dirty="0"/>
              <a:t>различных людей. </a:t>
            </a:r>
          </a:p>
          <a:p>
            <a:pPr marL="0" indent="0">
              <a:buNone/>
            </a:pPr>
            <a:r>
              <a:rPr lang="ru-RU" sz="2800" dirty="0"/>
              <a:t>Важные элементы конфликта:</a:t>
            </a:r>
            <a:endParaRPr lang="ru-RU" sz="2800" b="1" i="1" dirty="0"/>
          </a:p>
          <a:p>
            <a:r>
              <a:rPr lang="ru-RU" sz="2800" dirty="0"/>
              <a:t>Наличие и влияние эмоций;</a:t>
            </a:r>
          </a:p>
          <a:p>
            <a:r>
              <a:rPr lang="ru-RU" sz="2800" dirty="0"/>
              <a:t> Присутствие противоречий и разногласий;</a:t>
            </a:r>
          </a:p>
          <a:p>
            <a:r>
              <a:rPr lang="ru-RU" sz="2800" dirty="0"/>
              <a:t>Роль интересов; </a:t>
            </a:r>
          </a:p>
          <a:p>
            <a:r>
              <a:rPr lang="ru-RU" sz="2800" dirty="0"/>
              <a:t>Возможность реальной или неверной трактовки того, что происходит на самом деле или еще только может случиться.</a:t>
            </a:r>
          </a:p>
          <a:p>
            <a:pPr marL="0" indent="0">
              <a:buNone/>
            </a:pPr>
            <a:endParaRPr lang="ru-RU" sz="2200" b="1" i="1" dirty="0"/>
          </a:p>
          <a:p>
            <a:pPr marL="0" indent="0">
              <a:buNone/>
            </a:pPr>
            <a:r>
              <a:rPr lang="ru-RU" sz="2200" b="1" i="1" dirty="0"/>
              <a:t> </a:t>
            </a:r>
            <a:endParaRPr lang="ru-RU" dirty="0"/>
          </a:p>
        </p:txBody>
      </p:sp>
      <p:pic>
        <p:nvPicPr>
          <p:cNvPr id="4" name="Рисунок 3" descr="22_1.jpg"/>
          <p:cNvPicPr/>
          <p:nvPr/>
        </p:nvPicPr>
        <p:blipFill rotWithShape="1">
          <a:blip r:embed="rId4" cstate="print"/>
          <a:srcRect l="1781" t="-764" r="22011"/>
          <a:stretch>
            <a:fillRect/>
          </a:stretch>
        </p:blipFill>
        <p:spPr>
          <a:xfrm>
            <a:off x="6194611" y="1219201"/>
            <a:ext cx="4688542" cy="2796987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932B8C9-DE9E-6A3B-D094-1430AFB5B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1"/>
    </mc:Choice>
    <mc:Fallback xmlns="">
      <p:transition spd="slow" advTm="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182757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sz="3600" b="1" i="1" dirty="0"/>
              <a:t>Конфликты – плюсы и минусы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144987"/>
            <a:ext cx="9601200" cy="5359179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Конфликты </a:t>
            </a:r>
            <a:r>
              <a:rPr lang="ru-RU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неизбежны, являются естественной частью нашей жизни.</a:t>
            </a:r>
          </a:p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Могут возникать при встрече с новым человеком или новой ситуацией.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приобретенный опыт;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проблемы;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SimSun" panose="02010600030101010101" pitchFamily="2" charset="-122"/>
              </a:rPr>
              <a:t>Способствует разрядке,  выходу эмоций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Лучшее понимание оппонента;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помогать сплочению единомышленников;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Необходимы для развития ситуаций и отношений, роста личности.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Конфликтная ситуация переживается как серьёзная неприятность;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Конфликт имеет особенность «разрастаться», становится неуправляемым.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A6310D2-7E90-E9B9-E488-E0A5D5197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0"/>
    </mc:Choice>
    <mc:Fallback xmlns="">
      <p:transition spd="slow" advTm="45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715" y="381663"/>
            <a:ext cx="11492285" cy="1599537"/>
          </a:xfrm>
          <a:solidFill>
            <a:srgbClr val="FFC000"/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Как  и где дети учатся справляться с конфликтами? 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Они смотрят на то, как это делают взрослые. Нет смысла призывать их разговаривать вежливо друг с другом, если вы поступаете иначе.</a:t>
            </a:r>
          </a:p>
          <a:p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Изображение 1" descr="IMG_256"/>
          <p:cNvPicPr>
            <a:picLocks noChangeAspect="1"/>
          </p:cNvPicPr>
          <p:nvPr/>
        </p:nvPicPr>
        <p:blipFill>
          <a:blip r:embed="rId4"/>
          <a:srcRect t="8573"/>
          <a:stretch>
            <a:fillRect/>
          </a:stretch>
        </p:blipFill>
        <p:spPr>
          <a:xfrm>
            <a:off x="1487750" y="3021496"/>
            <a:ext cx="4032250" cy="3150704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5" name="Изображение 2" descr="IMG_256"/>
          <p:cNvPicPr>
            <a:picLocks noChangeAspect="1"/>
          </p:cNvPicPr>
          <p:nvPr/>
        </p:nvPicPr>
        <p:blipFill>
          <a:blip r:embed="rId5"/>
          <a:srcRect l="2628" t="4896" r="6463" b="5338"/>
          <a:stretch>
            <a:fillRect/>
          </a:stretch>
        </p:blipFill>
        <p:spPr>
          <a:xfrm>
            <a:off x="5555105" y="3140765"/>
            <a:ext cx="4591050" cy="2969564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AEB1AD4-2BE4-ECC9-8AB9-06AB98641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7007" y="2469701"/>
            <a:ext cx="487363" cy="4873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1"/>
    </mc:Choice>
    <mc:Fallback xmlns="">
      <p:transition spd="slow" advTm="16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38540"/>
            <a:ext cx="9601200" cy="10416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«</a:t>
            </a:r>
            <a:r>
              <a:rPr lang="ru-RU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Ребёнка учит то, что его окружает»</a:t>
            </a:r>
            <a:br>
              <a:rPr lang="ru-RU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</a:br>
            <a:r>
              <a:rPr lang="ru-RU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    Мария Монтессори</a:t>
            </a:r>
            <a:b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</a:br>
            <a:endParaRPr lang="ru-RU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089329"/>
            <a:ext cx="4443984" cy="1041621"/>
          </a:xfrm>
        </p:spPr>
        <p:txBody>
          <a:bodyPr/>
          <a:lstStyle/>
          <a:p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«Если ребенку демонстрируют враждебность – он учится драться».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25014" y="1089329"/>
            <a:ext cx="4443984" cy="1538258"/>
          </a:xfrm>
        </p:spPr>
        <p:txBody>
          <a:bodyPr/>
          <a:lstStyle/>
          <a:p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«Если ребенок живёт в атмосфере дружбы и чувствует себя необходимым – он учится находить в этом мире любовь».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b="15849"/>
          <a:stretch>
            <a:fillRect/>
          </a:stretch>
        </p:blipFill>
        <p:spPr bwMode="auto">
          <a:xfrm>
            <a:off x="6368995" y="2627587"/>
            <a:ext cx="4600004" cy="423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Изображение 4" descr="IMG_25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477963" y="2627313"/>
            <a:ext cx="4443984" cy="4230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3211A91-20F7-DD03-5598-D852BAF6B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947" y="3184526"/>
            <a:ext cx="416941" cy="437216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3"/>
    </mc:Choice>
    <mc:Fallback xmlns="">
      <p:transition spd="slow" advTm="1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277" y="685800"/>
            <a:ext cx="10201523" cy="14859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br>
              <a:rPr lang="ru-RU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Конфликты в детском коллективе легче предупреждать, чем разрешать. Для этого необходимо:</a:t>
            </a:r>
            <a:endParaRPr lang="ru-RU" sz="2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7666" y="2171700"/>
            <a:ext cx="10265134" cy="3695700"/>
          </a:xfrm>
          <a:solidFill>
            <a:schemeClr val="accent1"/>
          </a:solidFill>
        </p:spPr>
        <p:txBody>
          <a:bodyPr>
            <a:normAutofit fontScale="85000" lnSpcReduction="20000"/>
          </a:bodyPr>
          <a:lstStyle/>
          <a:p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Развивать навыки общения детей со сверстниками, навыки уверенного (</a:t>
            </a:r>
            <a:r>
              <a:rPr lang="ru-RU" sz="2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ассертивного</a:t>
            </a:r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) поведения.</a:t>
            </a:r>
          </a:p>
          <a:p>
            <a:r>
              <a:rPr lang="ru-RU" sz="2800" b="1" i="1" dirty="0">
                <a:solidFill>
                  <a:schemeClr val="tx1"/>
                </a:solidFill>
              </a:rPr>
              <a:t>Формировать правильное отношение к конфликту: </a:t>
            </a:r>
            <a:r>
              <a:rPr lang="ru-RU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нужно учить детей объяснять друг другу, чего они хотят, а затем, предлагать им обдумать выход из положения, возможность договориться, учитывая взаимные интересы.</a:t>
            </a:r>
          </a:p>
          <a:p>
            <a:r>
              <a:rPr lang="ru-RU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Учить ребёнка брать на себя ответственность за свои поступки; развивать контроль над своими эмоциями</a:t>
            </a:r>
            <a:b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</a:br>
            <a:endParaRPr lang="ru-RU" sz="2800" b="1" i="1" dirty="0">
              <a:solidFill>
                <a:schemeClr val="tx1"/>
              </a:solidFill>
            </a:endParaRPr>
          </a:p>
          <a:p>
            <a:endParaRPr lang="ru-RU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i="1" dirty="0">
                <a:solidFill>
                  <a:schemeClr val="tx1"/>
                </a:solidFill>
              </a:rPr>
              <a:t> </a:t>
            </a:r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1709D16-2A48-1626-3DE3-B2EBFED0F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2"/>
    </mc:Choice>
    <mc:Fallback xmlns="">
      <p:transition spd="slow" advTm="3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49F6C-D430-7618-05CB-C21B44BD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12" y="0"/>
            <a:ext cx="11734800" cy="2171700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r>
              <a:rPr lang="ru-RU" sz="4400" b="1" i="1" dirty="0">
                <a:solidFill>
                  <a:schemeClr val="tx1"/>
                </a:solidFill>
              </a:rPr>
              <a:t>Управлять, эффективно разрешать конфликты</a:t>
            </a:r>
            <a:endParaRPr lang="ru-RU" dirty="0"/>
          </a:p>
        </p:txBody>
      </p:sp>
      <p:pic>
        <p:nvPicPr>
          <p:cNvPr id="5" name="Объект 4" descr="https://cf.ppt-online.org/files/slide/n/n3lHD0iEf5g4L9YQVFesKySNrMTvCB6PuocbZ8/slide-8.jpg">
            <a:extLst>
              <a:ext uri="{FF2B5EF4-FFF2-40B4-BE49-F238E27FC236}">
                <a16:creationId xmlns:a16="http://schemas.microsoft.com/office/drawing/2014/main" id="{D8C07C85-3C87-7A1B-5DBE-BD2363C79C50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212" y="1299881"/>
            <a:ext cx="5298141" cy="402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www.theinertia.com/wp-content/gallery/smiling-surfers/bourez.jpg">
            <a:extLst>
              <a:ext uri="{FF2B5EF4-FFF2-40B4-BE49-F238E27FC236}">
                <a16:creationId xmlns:a16="http://schemas.microsoft.com/office/drawing/2014/main" id="{6B9BDF47-E010-95EE-AEE6-62E91D2613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/>
          <a:srcRect l="-11642" t="19231" r="-2074" b="8078"/>
          <a:stretch/>
        </p:blipFill>
        <p:spPr bwMode="auto">
          <a:xfrm>
            <a:off x="4918822" y="1295399"/>
            <a:ext cx="7273178" cy="4027867"/>
          </a:xfrm>
          <a:prstGeom prst="rect">
            <a:avLst/>
          </a:prstGeom>
          <a:noFill/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5065DC4-504C-7695-1350-2A44925B4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4496" y="932329"/>
            <a:ext cx="487363" cy="36307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655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82"/>
    </mc:Choice>
    <mc:Fallback xmlns="">
      <p:transition spd="slow" advTm="23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ru-RU" b="1" i="1" dirty="0"/>
              <a:t>Как помочь ребёнку осознавать свои эмоции?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2171700"/>
            <a:ext cx="9601200" cy="3695700"/>
          </a:xfrm>
          <a:solidFill>
            <a:srgbClr val="FFC000"/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сейчас со мной происходит?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Что чувствует моё тело?</a:t>
            </a:r>
          </a:p>
          <a:p>
            <a:pPr marL="0" indent="0">
              <a:buNone/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Что я хочу сделать?</a:t>
            </a:r>
          </a:p>
          <a:p>
            <a:pPr marL="0" indent="0">
              <a:buNone/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называется это переживание?</a:t>
            </a:r>
            <a:b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/>
              <a:t> </a:t>
            </a:r>
            <a:br>
              <a:rPr lang="ru-RU" sz="2000" b="1" i="1" dirty="0"/>
            </a:br>
            <a:endParaRPr lang="ru-RU" sz="2000" b="1" i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946D13D-9FB3-4886-E9EE-E5CCCADDD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3102" y="3138861"/>
            <a:ext cx="487363" cy="290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2"/>
    </mc:Choice>
    <mc:Fallback xmlns="">
      <p:transition spd="slow" advTm="1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392</TotalTime>
  <Words>1000</Words>
  <Application>Microsoft Office PowerPoint</Application>
  <PresentationFormat>Широкоэкранный</PresentationFormat>
  <Paragraphs>98</Paragraphs>
  <Slides>17</Slides>
  <Notes>0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Franklin Gothic Book</vt:lpstr>
      <vt:lpstr>Times New Roman</vt:lpstr>
      <vt:lpstr>Verdana</vt:lpstr>
      <vt:lpstr>Wingdings</vt:lpstr>
      <vt:lpstr>Уголки</vt:lpstr>
      <vt:lpstr>Роль родителей в преодолении конфликтной ситуации в детском коллективе</vt:lpstr>
      <vt:lpstr>Презентация PowerPoint</vt:lpstr>
      <vt:lpstr>Презентация PowerPoint</vt:lpstr>
      <vt:lpstr>Конфликты – плюсы и минусы</vt:lpstr>
      <vt:lpstr>   Как  и где дети учатся справляться с конфликтами? </vt:lpstr>
      <vt:lpstr>«Ребёнка учит то, что его окружает»      Мария Монтессори </vt:lpstr>
      <vt:lpstr> Конфликты в детском коллективе легче предупреждать, чем разрешать. Для этого необходимо:</vt:lpstr>
      <vt:lpstr>Управлять, эффективно разрешать конфликты</vt:lpstr>
      <vt:lpstr>Как помочь ребёнку осознавать свои эмоции?</vt:lpstr>
      <vt:lpstr>«Измеритель настроения» </vt:lpstr>
      <vt:lpstr>Если конфликт произошёл. Доверительный разговор с ребенком.  </vt:lpstr>
      <vt:lpstr>Презентация PowerPoint</vt:lpstr>
      <vt:lpstr>Презентация PowerPoint</vt:lpstr>
      <vt:lpstr>Презентация PowerPoint</vt:lpstr>
      <vt:lpstr> Конфликт настолько сложен, что справится с ним не под силу не только ребёнку, но и вам, обязательно обратитесь:   </vt:lpstr>
      <vt:lpstr> Рекомендация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родителей в преодолении конфликтной ситуации в детском коллективе</dc:title>
  <dc:creator>Лада Берзина</dc:creator>
  <cp:lastModifiedBy>Лада Берзина</cp:lastModifiedBy>
  <cp:revision>9</cp:revision>
  <dcterms:created xsi:type="dcterms:W3CDTF">2023-11-18T07:38:00Z</dcterms:created>
  <dcterms:modified xsi:type="dcterms:W3CDTF">2023-11-21T16:44:38Z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39E7EA15C334444EB053AF081D316511_12</vt:lpwstr>
  </property>
  <property fmtid="{D5CDD505-2E9C-101B-9397-08002B2CF9AE}" pid="3" name="KSOProductBuildVer">
    <vt:lpwstr>1049-12.2.0.13306</vt:lpwstr>
  </property>
</Properties>
</file>