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3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64" r:id="rId12"/>
    <p:sldId id="3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5DA57-1A8D-47D9-942F-00D17764B35A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E5F3B-13E2-4C78-B266-CBE9F60E9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3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99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98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2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72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4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266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177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556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42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88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65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7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72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87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5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18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28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12E931-EC70-4E57-B95F-D8E1DE4E5968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0FACF7-70A4-470D-9C6A-BE16A0276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0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hyperlink" Target="https://&#1073;&#1077;&#1079;&#1090;&#1088;&#1072;&#1074;&#1083;&#1080;.&#1088;&#1092;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BCAC1-5E55-FFD4-E858-EFC9D6DC2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76" y="485031"/>
            <a:ext cx="11235193" cy="294397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b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Конфликты в детской среде. </a:t>
            </a:r>
            <a:b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их преодолеть?</a:t>
            </a:r>
            <a:b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EF9AE5-6077-3E13-30BF-8CD792EC9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31" y="3428999"/>
            <a:ext cx="11200738" cy="2943969"/>
          </a:xfrm>
          <a:solidFill>
            <a:schemeClr val="accent6"/>
          </a:solidFill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ru-RU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                                                                        Подготовила педагог-психолог ГБУ ЦППС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ru-RU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                                                              Кировского района Санкт-Петербурга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ru-RU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                                              Лада Валерьевна Берзина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1A0BE01-C23A-269B-2454-EE4314624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272" y="2941636"/>
            <a:ext cx="487363" cy="4873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9409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7"/>
    </mc:Choice>
    <mc:Fallback xmlns="">
      <p:transition spd="slow" advTm="11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382EE-FEFE-018C-FE88-F319B599C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81" y="461176"/>
            <a:ext cx="11251096" cy="1971923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ru-RU" sz="4400" b="1" u="sng" dirty="0"/>
              <a:t>Нельзя:</a:t>
            </a:r>
            <a:br>
              <a:rPr lang="ru-RU" sz="4400" b="1" u="sng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6B9DD8-6FF6-4C56-10E8-65BA22150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81" y="2433099"/>
            <a:ext cx="11251096" cy="3888187"/>
          </a:xfrm>
          <a:solidFill>
            <a:schemeClr val="accent6"/>
          </a:solidFill>
        </p:spPr>
        <p:txBody>
          <a:bodyPr/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Принуждать к извинению;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Приклеивать ярлыки, клеймить;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Переходить на личность;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Вести расследование (кто прав/кто виноват).</a:t>
            </a:r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F67F529-010B-C896-B403-13DC6CE71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Google Shape;181;p29">
            <a:extLst>
              <a:ext uri="{FF2B5EF4-FFF2-40B4-BE49-F238E27FC236}">
                <a16:creationId xmlns:a16="http://schemas.microsoft.com/office/drawing/2014/main" id="{03C08D14-DD69-0356-0820-F964602FC8D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2563" y="2433099"/>
            <a:ext cx="4651514" cy="3888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11"/>
    </mc:Choice>
    <mc:Fallback xmlns="">
      <p:transition spd="slow" advTm="5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4FE36-8C1F-EAF4-17DB-184EE5A8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31" y="489005"/>
            <a:ext cx="11200738" cy="179699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Древняя мудрость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CD4B9-EB71-1DBD-1A82-D57BFE68B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32" y="2285999"/>
            <a:ext cx="11200738" cy="408299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 самые ценности, которые мы используем для создания хороших отношений, необходимы нам и для разрешения конфликтов. </a:t>
            </a:r>
          </a:p>
          <a:p>
            <a:pPr marL="0" indent="0" algn="just">
              <a:buNone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мы используем наши базовые ценности, чтобы найти выход из сложных ситуаций, </a:t>
            </a:r>
          </a:p>
          <a:p>
            <a:pPr marL="0" indent="0" algn="just">
              <a:buNone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конфликты превращаются </a:t>
            </a:r>
          </a:p>
          <a:p>
            <a:pPr marL="0" indent="0" algn="just">
              <a:buNone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возможности для изменения отношений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15BDB3-31BF-6218-81CD-1A25BB175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763" y="3816626"/>
            <a:ext cx="4309606" cy="2552369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944EC43-1DD7-416E-EA49-83750A558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3931948"/>
            <a:ext cx="487363" cy="4873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02773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1"/>
    </mc:Choice>
    <mc:Fallback xmlns="">
      <p:transition spd="slow" advTm="2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38D52-EBB6-A580-AD94-FA50AE0C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15E602-6E69-3633-497A-785618468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76" y="477078"/>
            <a:ext cx="11251095" cy="593167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endParaRPr lang="ru-RU" sz="36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Приглашаю вас, дорогие уважаемые родители думать, размышлять вместе!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u="sng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Светофор (</a:t>
            </a:r>
            <a:r>
              <a:rPr lang="ru-RU" sz="1800" u="sng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xn</a:t>
            </a:r>
            <a:r>
              <a:rPr lang="ru-RU" sz="1800" u="sng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--80abekkiu1br.xn--p1ai)</a:t>
            </a:r>
            <a:r>
              <a:rPr lang="ru-RU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D6AEBBF-751A-DEDF-915D-BAE80A5AD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2120" y="3423037"/>
            <a:ext cx="487363" cy="4873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997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9"/>
    </mc:Choice>
    <mc:Fallback xmlns="">
      <p:transition spd="slow" advTm="2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54087-ED31-5C18-8948-AC807C2A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BD56DD-04B9-D405-B71B-8889420DB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1CA955-6311-DACB-FBD0-E487C56EC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81" y="0"/>
            <a:ext cx="11187485" cy="633719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AD6CB48-6F0B-5254-71C3-F93068CF1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0895" y="3403429"/>
            <a:ext cx="487363" cy="487363"/>
          </a:xfrm>
          <a:prstGeom prst="rect">
            <a:avLst/>
          </a:prstGeo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19268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9"/>
    </mc:Choice>
    <mc:Fallback xmlns="">
      <p:transition spd="slow" advTm="1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27A80-D7EB-1F53-22DB-4FD17103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EA697C-2076-8747-BEE8-BCB186AA7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20" y="469127"/>
            <a:ext cx="11259046" cy="5907819"/>
          </a:xfrm>
          <a:solidFill>
            <a:schemeClr val="accent6"/>
          </a:solidFill>
        </p:spPr>
        <p:txBody>
          <a:bodyPr/>
          <a:lstStyle/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ru-RU" sz="3600" b="1" dirty="0"/>
              <a:t>Конфликт</a:t>
            </a:r>
            <a:r>
              <a:rPr lang="ru-RU" b="1" dirty="0"/>
              <a:t> - ЭТО ЭМОЦИОНАЛЬНО ЗАРЯЖЕННОЕ </a:t>
            </a:r>
          </a:p>
          <a:p>
            <a:pPr marL="0" indent="0">
              <a:buNone/>
            </a:pPr>
            <a:r>
              <a:rPr lang="ru-RU" b="1" dirty="0"/>
              <a:t>СТОЛКНОВЕНИЕ СТОРОН ПО ПОВОДУ РЕАЛЬНОГО ИЛИ ВООБРАЖАЕМОГО УЩЕМЛЕНИЯ ИНТЕРЕСОВ В НАСТОЯЩЕЕ ВРЕМЯ ИЛИ В БУДУЩЕМ</a:t>
            </a:r>
          </a:p>
          <a:p>
            <a:endParaRPr lang="ru-RU" dirty="0"/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7E80D8C-61F0-2D4C-00CD-CBE9F1ACF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7261" y="3693409"/>
            <a:ext cx="487363" cy="4873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427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97"/>
    </mc:Choice>
    <mc:Fallback xmlns="">
      <p:transition spd="slow" advTm="2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3AF39-B19E-C6DB-D60B-9E7EF240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32" y="481054"/>
            <a:ext cx="11190136" cy="1804945"/>
          </a:xfrm>
          <a:solidFill>
            <a:schemeClr val="accent6"/>
          </a:solidFill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Важные элементы конфликта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2B7965-A2F7-6189-54B3-BFA14E60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32" y="2285999"/>
            <a:ext cx="11190136" cy="4090947"/>
          </a:xfrm>
          <a:solidFill>
            <a:schemeClr val="accent6"/>
          </a:solidFill>
        </p:spPr>
        <p:txBody>
          <a:bodyPr/>
          <a:lstStyle/>
          <a:p>
            <a:r>
              <a:rPr lang="ru-RU" sz="2800" b="1" dirty="0"/>
              <a:t>Наличие и влияние эмоций;</a:t>
            </a:r>
          </a:p>
          <a:p>
            <a:r>
              <a:rPr lang="ru-RU" sz="2800" b="1" dirty="0"/>
              <a:t>Присутствие противоречий и разногласий;</a:t>
            </a:r>
          </a:p>
          <a:p>
            <a:r>
              <a:rPr lang="ru-RU" sz="2800" b="1" dirty="0"/>
              <a:t>Роль интересов; </a:t>
            </a:r>
          </a:p>
          <a:p>
            <a:r>
              <a:rPr lang="ru-RU" sz="2800" b="1" dirty="0"/>
              <a:t>Возможность реальной или неверной трактовки того, что происходит на самом деле или еще только может случиться.</a:t>
            </a:r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A5C6C7A-C950-5C74-961D-96C80AAE4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2012" y="3478696"/>
            <a:ext cx="487363" cy="4873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942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0"/>
    </mc:Choice>
    <mc:Fallback xmlns="">
      <p:transition spd="slow" advTm="2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DFC60-3966-5AB9-61B3-9BEC8DB5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7" y="508883"/>
            <a:ext cx="11211339" cy="1836751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Конфликты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неизбежны, являются естественной частью нашей жизни</a:t>
            </a:r>
            <a:b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25ACF8-28A9-9091-5EC1-B9BDE3422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2345635"/>
            <a:ext cx="11211338" cy="4003481"/>
          </a:xfrm>
          <a:solidFill>
            <a:schemeClr val="accent6"/>
          </a:solidFill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Конфликтная ситуация переживается как серьёзная неприятность </a:t>
            </a:r>
          </a:p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 имеет особенность 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«разрастаться», 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становится неуправляемым </a:t>
            </a:r>
          </a:p>
          <a:p>
            <a:endParaRPr lang="ru-RU" b="1" i="1" dirty="0"/>
          </a:p>
          <a:p>
            <a:endParaRPr lang="ru-RU" dirty="0"/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4007C82-F225-FBBE-8591-45C72382A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575" y="3975652"/>
            <a:ext cx="487363" cy="48736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Google Shape;105;p19">
            <a:extLst>
              <a:ext uri="{FF2B5EF4-FFF2-40B4-BE49-F238E27FC236}">
                <a16:creationId xmlns:a16="http://schemas.microsoft.com/office/drawing/2014/main" id="{FD4570E4-3AEA-4E06-954B-36FC37B402C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6133" y="2878372"/>
            <a:ext cx="3872284" cy="3470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7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60"/>
    </mc:Choice>
    <mc:Fallback xmlns="">
      <p:transition spd="slow" advTm="5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34897-AD1B-B4D6-EC03-7CAF2624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32" y="500932"/>
            <a:ext cx="11203388" cy="1375577"/>
          </a:xfrm>
          <a:solidFill>
            <a:schemeClr val="accent6"/>
          </a:solidFill>
        </p:spPr>
        <p:txBody>
          <a:bodyPr/>
          <a:lstStyle/>
          <a:p>
            <a:r>
              <a:rPr lang="ru-RU" dirty="0"/>
              <a:t>Стадии развития конфликта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0AB884-A6FD-62C2-1064-9364A46E5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32" y="1478943"/>
            <a:ext cx="11203388" cy="4878125"/>
          </a:xfrm>
          <a:solidFill>
            <a:schemeClr val="accent6"/>
          </a:solidFill>
        </p:spPr>
        <p:txBody>
          <a:bodyPr>
            <a:normAutofit fontScale="92500" lnSpcReduction="10000"/>
          </a:bodyPr>
          <a:lstStyle/>
          <a:p>
            <a:r>
              <a:rPr lang="ru-RU" sz="2400" b="1" dirty="0"/>
              <a:t>1.Напряжение – накопление противоречий, понимание опасности, избегание, прохладность, скрытые обвинения, неявная угроза;</a:t>
            </a:r>
          </a:p>
          <a:p>
            <a:r>
              <a:rPr lang="ru-RU" sz="2400" b="1" dirty="0"/>
              <a:t>2.Инцидент – стычка, агрессивное проявление поведения, обвинения, унижение, эмоциональный взрыв;</a:t>
            </a:r>
          </a:p>
          <a:p>
            <a:r>
              <a:rPr lang="ru-RU" sz="2400" b="1" dirty="0"/>
              <a:t>3.Конфликтные действия- противостояние, угрозы, давление, искажение информации, объединение вокруг себя групп поддержки;</a:t>
            </a:r>
          </a:p>
          <a:p>
            <a:r>
              <a:rPr lang="ru-RU" sz="2400" b="1" dirty="0"/>
              <a:t>4.Эскалация- усугубление противостояния,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озникает при ответе более сильным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конфликтогеном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первоначальный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конфликтоген</a:t>
            </a:r>
            <a:r>
              <a:rPr lang="ru-RU" dirty="0"/>
              <a:t>. О</a:t>
            </a:r>
            <a:r>
              <a:rPr lang="ru-RU" sz="2400" b="1" dirty="0"/>
              <a:t>безличивание (трус, варвар), дегуманизация (маньяк, гнусное животное), </a:t>
            </a:r>
            <a:r>
              <a:rPr lang="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стремление уничтожить противника;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/>
              <a:t>5. Кульминация – взрыв, война, «от результата- к ущербу!», «все, или ничего!», утрата истинной причины конфликта;</a:t>
            </a:r>
          </a:p>
          <a:p>
            <a:r>
              <a:rPr lang="ru-RU" sz="2400" b="1" dirty="0"/>
              <a:t>6. Разрешение – уничтожение одной из сторон, подчинение одной стороны, или поиск возможного консенсуса, если силы оказались равными.</a:t>
            </a:r>
          </a:p>
          <a:p>
            <a:endParaRPr lang="ru-RU" dirty="0"/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BE0093E-A965-1817-C774-65BE937BA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361" y="1876509"/>
            <a:ext cx="487363" cy="4873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459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54"/>
    </mc:Choice>
    <mc:Fallback xmlns="">
      <p:transition spd="slow" advTm="9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ABDC-B434-DE77-2552-1C7EA0EF6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673D0-1E9C-B8C6-299D-E3084467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31" y="485030"/>
            <a:ext cx="11219291" cy="1800969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Конфликтогены (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конфликтоген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-«рождающий конфликт»)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31569-C2F0-6A94-6F3F-C1C78BA32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31" y="2285999"/>
            <a:ext cx="11219290" cy="4086971"/>
          </a:xfrm>
          <a:solidFill>
            <a:schemeClr val="accent6"/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400" dirty="0"/>
              <a:t>- 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слова, интонации, жесты, действия (бездействия), которые могут привести к конфликту. Появляются из-за:</a:t>
            </a:r>
          </a:p>
          <a:p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Стремления к превосходству (советы, приказания, угрозы, критика, отрицательная оценка); </a:t>
            </a:r>
          </a:p>
          <a:p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Проявление агрессивности </a:t>
            </a:r>
            <a:r>
              <a:rPr lang="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(грубость, оскорбления и т.д.)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Проявления эгоизма (обман, перекладывание ответственности на другого. </a:t>
            </a:r>
            <a:r>
              <a:rPr lang="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добивается своей выгоды в ущерб другим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Нарушения правил (этикета, игры, внутреннего распорядка учреждения, установленного режима);</a:t>
            </a:r>
          </a:p>
          <a:p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Неблагоприятного стечения обстоятельств</a:t>
            </a:r>
            <a:r>
              <a:rPr lang="ru" sz="2900" dirty="0"/>
              <a:t> (</a:t>
            </a:r>
            <a:r>
              <a:rPr lang="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случайно утеренная или испорченная вещь).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7A80390-6FCF-D9D6-DE2A-1F5CE7CA0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2405" y="1522702"/>
            <a:ext cx="487363" cy="4873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215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2"/>
    </mc:Choice>
    <mc:Fallback xmlns="">
      <p:transition spd="slow" advTm="68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93A53-DF00-FB60-382E-BF62FA65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91A9-7FE2-CE54-7C27-9F239335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3" y="496957"/>
            <a:ext cx="11261694" cy="903525"/>
          </a:xfrm>
          <a:solidFill>
            <a:schemeClr val="accent6"/>
          </a:solidFill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делать?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0D8F6A-F224-708F-39D5-0CD5BB08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82" y="1400482"/>
            <a:ext cx="11187484" cy="4960561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Преодолевать надо не конфликты, а проявления невежества и бескультурья, в том числе психологического.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Информирование, разъяснение (как заметить, распознать), личный пример.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этикета, уважение границ личности  (своих и другого человека).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Формировать уверенность в себе (через уважительное отношение к ребёнку), умение управлять своими эмоциями.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Воспитывать умение добиваться своего, учитывая при этом интересы другого человека – умение сотрудничать.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Учить признавать свои ошибки, видеть последствия своих поступков, брать ответственность за свои поступки.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DFBA237-87DC-BAFD-14D3-C369002CD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0481" y="705038"/>
            <a:ext cx="487363" cy="48736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Содержимое 7" descr="https://www.publicdomainpictures.net/pictures/140000/velka/conflict-silhouette.jpg">
            <a:extLst>
              <a:ext uri="{FF2B5EF4-FFF2-40B4-BE49-F238E27FC236}">
                <a16:creationId xmlns:a16="http://schemas.microsoft.com/office/drawing/2014/main" id="{AFCE428D-BADD-77F6-F36C-0AB2BB88983C}"/>
              </a:ext>
            </a:extLst>
          </p:cNvPr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2572" y="496956"/>
            <a:ext cx="1368949" cy="9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15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68"/>
    </mc:Choice>
    <mc:Fallback xmlns="">
      <p:transition spd="slow" advTm="78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19FCC-1BCB-3191-FE19-DEA6DD9B6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516835"/>
            <a:ext cx="11216640" cy="1129085"/>
          </a:xfrm>
          <a:solidFill>
            <a:schemeClr val="accent6"/>
          </a:solidFill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правила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A9D77-83BF-EA4B-A7B3-15B5591F2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24" y="1534601"/>
            <a:ext cx="11251096" cy="4882101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использовать и не отвечать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конфликтогеном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конфликтоген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Преодолевать обезличивание 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обесчеловечивание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называть друг друга по именам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Отделять поступки человека от его личности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Брать время на обдумывание ответов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Удерживать первоначальный предмет обсуждения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Прояснять интересы друг друга (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объяснять друг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другу, чего они хотят)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находить общие интересы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Обсуждать возможные выходы из ситуации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/>
              <a:t>Стремиться к «Мы – против проблемы, а не друг друга».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dirty="0"/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9D8EEA6-6C24-D309-84A6-E8E5206E7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0140" y="902500"/>
            <a:ext cx="487363" cy="48736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Рисунок 4" descr="https://static3.bigstockphoto.com/9/0/1/large1500/109357865.jpg">
            <a:extLst>
              <a:ext uri="{FF2B5EF4-FFF2-40B4-BE49-F238E27FC236}">
                <a16:creationId xmlns:a16="http://schemas.microsoft.com/office/drawing/2014/main" id="{FD5BBC3A-C21F-3692-7FA0-964BDFFF6A5E}"/>
              </a:ext>
            </a:extLst>
          </p:cNvPr>
          <p:cNvPicPr/>
          <p:nvPr/>
        </p:nvPicPr>
        <p:blipFill>
          <a:blip r:embed="rId5" cstate="print"/>
          <a:srcRect l="7910" t="3461" r="9112" b="6951"/>
          <a:stretch>
            <a:fillRect/>
          </a:stretch>
        </p:blipFill>
        <p:spPr bwMode="auto">
          <a:xfrm>
            <a:off x="7863841" y="2329733"/>
            <a:ext cx="3840480" cy="261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0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0"/>
    </mc:Choice>
    <mc:Fallback xmlns="">
      <p:transition spd="slow" advTm="4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624</TotalTime>
  <Words>598</Words>
  <Application>Microsoft Office PowerPoint</Application>
  <PresentationFormat>Широкоэкранный</PresentationFormat>
  <Paragraphs>66</Paragraphs>
  <Slides>12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Garamond</vt:lpstr>
      <vt:lpstr>Times New Roman</vt:lpstr>
      <vt:lpstr>Wingdings</vt:lpstr>
      <vt:lpstr>Натуральные материалы</vt:lpstr>
      <vt:lpstr>  Конфликты в детской среде.  Как их преодолеть? </vt:lpstr>
      <vt:lpstr>Презентация PowerPoint</vt:lpstr>
      <vt:lpstr>Презентация PowerPoint</vt:lpstr>
      <vt:lpstr>Важные элементы конфликта</vt:lpstr>
      <vt:lpstr>Конфликты неизбежны, являются естественной частью нашей жизни </vt:lpstr>
      <vt:lpstr>Стадии развития конфликта</vt:lpstr>
      <vt:lpstr>Конфликтогены (конфликтоген-«рождающий конфликт»)</vt:lpstr>
      <vt:lpstr>Что делать?</vt:lpstr>
      <vt:lpstr>Основные правила</vt:lpstr>
      <vt:lpstr>Нельзя: </vt:lpstr>
      <vt:lpstr>Древняя мудрость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Конфликты в детской среде.  Как их преодолеть?</dc:title>
  <dc:creator>Лада Берзина</dc:creator>
  <cp:lastModifiedBy>Лада Берзина</cp:lastModifiedBy>
  <cp:revision>8</cp:revision>
  <dcterms:created xsi:type="dcterms:W3CDTF">2024-02-06T05:47:24Z</dcterms:created>
  <dcterms:modified xsi:type="dcterms:W3CDTF">2024-02-07T17:36:15Z</dcterms:modified>
</cp:coreProperties>
</file>