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sldIdLst>
    <p:sldId id="257" r:id="rId2"/>
    <p:sldId id="260" r:id="rId3"/>
    <p:sldId id="261" r:id="rId4"/>
    <p:sldId id="262" r:id="rId5"/>
    <p:sldId id="268" r:id="rId6"/>
    <p:sldId id="263" r:id="rId7"/>
    <p:sldId id="264" r:id="rId8"/>
    <p:sldId id="265" r:id="rId9"/>
    <p:sldId id="267" r:id="rId10"/>
    <p:sldId id="269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F3DD7-87B5-4BD5-B52B-DE1370447AF9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BACA-9CFA-4F8C-A614-994572D0BD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349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F3DD7-87B5-4BD5-B52B-DE1370447AF9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BACA-9CFA-4F8C-A614-994572D0BD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97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F3DD7-87B5-4BD5-B52B-DE1370447AF9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BACA-9CFA-4F8C-A614-994572D0BDB9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37444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F3DD7-87B5-4BD5-B52B-DE1370447AF9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BACA-9CFA-4F8C-A614-994572D0BD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5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F3DD7-87B5-4BD5-B52B-DE1370447AF9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BACA-9CFA-4F8C-A614-994572D0BDB9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10188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F3DD7-87B5-4BD5-B52B-DE1370447AF9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BACA-9CFA-4F8C-A614-994572D0BD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210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F3DD7-87B5-4BD5-B52B-DE1370447AF9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BACA-9CFA-4F8C-A614-994572D0BD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275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F3DD7-87B5-4BD5-B52B-DE1370447AF9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BACA-9CFA-4F8C-A614-994572D0BD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675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F3DD7-87B5-4BD5-B52B-DE1370447AF9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BACA-9CFA-4F8C-A614-994572D0BD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708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F3DD7-87B5-4BD5-B52B-DE1370447AF9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BACA-9CFA-4F8C-A614-994572D0BD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183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F3DD7-87B5-4BD5-B52B-DE1370447AF9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BACA-9CFA-4F8C-A614-994572D0BD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424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F3DD7-87B5-4BD5-B52B-DE1370447AF9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BACA-9CFA-4F8C-A614-994572D0BD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597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F3DD7-87B5-4BD5-B52B-DE1370447AF9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BACA-9CFA-4F8C-A614-994572D0BD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942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F3DD7-87B5-4BD5-B52B-DE1370447AF9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BACA-9CFA-4F8C-A614-994572D0BD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049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F3DD7-87B5-4BD5-B52B-DE1370447AF9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BACA-9CFA-4F8C-A614-994572D0BD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039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F3DD7-87B5-4BD5-B52B-DE1370447AF9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BACA-9CFA-4F8C-A614-994572D0BD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899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F3DD7-87B5-4BD5-B52B-DE1370447AF9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F86BACA-9CFA-4F8C-A614-994572D0BD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4218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114316-6DA6-8166-ED35-C52B6602F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8375"/>
            <a:ext cx="10515600" cy="1325563"/>
          </a:xfrm>
        </p:spPr>
        <p:txBody>
          <a:bodyPr>
            <a:normAutofit/>
          </a:bodyPr>
          <a:lstStyle/>
          <a:p>
            <a:r>
              <a:rPr lang="ru-RU" dirty="0"/>
              <a:t>Как закрепить навык произношения звуков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1DCECEE-A0E1-9E42-F1C1-8F0262D6C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853" y="2160588"/>
            <a:ext cx="6900332" cy="3881437"/>
          </a:xfrm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3DCAE1EB-32BC-FE42-D3E0-615DB442F4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524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592"/>
    </mc:Choice>
    <mc:Fallback>
      <p:transition spd="slow" advTm="62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/>
              <a:t>   Спасибо за внимание!</a:t>
            </a:r>
          </a:p>
        </p:txBody>
      </p:sp>
      <p:pic>
        <p:nvPicPr>
          <p:cNvPr id="1026" name="Picture 2" descr="C:\Users\PPMS\Downloads\1695906676_gas-kvas-com-p-kartinki-shariki-2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814" y="2008093"/>
            <a:ext cx="6511421" cy="408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D51737F4-B9CE-CBE9-72D9-EC2998F67C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10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50"/>
    </mc:Choice>
    <mc:Fallback>
      <p:transition spd="slow" advTm="5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4D8B85-A47E-AFFF-F884-E7FC0C71E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Автоматизация звука – длительный и сложный этап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62EA07-53D7-0B35-5839-2C82F4E29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Автоматизация звука в слогах</a:t>
            </a:r>
          </a:p>
          <a:p>
            <a:r>
              <a:rPr lang="ru-RU" sz="2800" dirty="0"/>
              <a:t>Автоматизация в словах</a:t>
            </a:r>
          </a:p>
          <a:p>
            <a:r>
              <a:rPr lang="ru-RU" sz="2800" dirty="0"/>
              <a:t>Автоматизация в специально подобранных фразах</a:t>
            </a:r>
          </a:p>
          <a:p>
            <a:r>
              <a:rPr lang="ru-RU" sz="2800" dirty="0"/>
              <a:t> Автоматизация в текстах, насыщенных поставленным звуком</a:t>
            </a:r>
          </a:p>
          <a:p>
            <a:r>
              <a:rPr lang="ru-RU" sz="2800" dirty="0"/>
              <a:t>Автоматизация в обычной разговорной речи</a:t>
            </a: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98DBCD61-DFF1-8570-A33D-6B94357BF0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20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920"/>
    </mc:Choice>
    <mc:Fallback>
      <p:transition spd="slow" advTm="73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7F4F18-ECCA-733C-F464-303924E1820E}"/>
              </a:ext>
            </a:extLst>
          </p:cNvPr>
          <p:cNvSpPr txBox="1"/>
          <p:nvPr/>
        </p:nvSpPr>
        <p:spPr>
          <a:xfrm>
            <a:off x="1496291" y="532016"/>
            <a:ext cx="7136475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dirty="0"/>
              <a:t>Постановка звука </a:t>
            </a:r>
            <a:r>
              <a:rPr lang="ru-RU" sz="4800" dirty="0"/>
              <a:t>– это задача логопеда</a:t>
            </a:r>
          </a:p>
          <a:p>
            <a:endParaRPr lang="ru-RU" sz="4800" dirty="0"/>
          </a:p>
          <a:p>
            <a:r>
              <a:rPr lang="ru-RU" sz="5400" dirty="0"/>
              <a:t>Автоматизация звука </a:t>
            </a:r>
            <a:r>
              <a:rPr lang="ru-RU" sz="4800" dirty="0"/>
              <a:t>– это сотрудничество ребёнка и его родителей</a:t>
            </a: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6B4219FA-FC92-5670-D87C-23B60586D5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56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16"/>
    </mc:Choice>
    <mc:Fallback>
      <p:transition spd="slow" advTm="44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B26DF9C-B78B-64F8-C2DB-AD7E9102B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600" dirty="0"/>
              <a:t> Систематичность занятий</a:t>
            </a:r>
          </a:p>
          <a:p>
            <a:r>
              <a:rPr lang="ru-RU" sz="3600" dirty="0"/>
              <a:t> Выбор времени для занятий</a:t>
            </a:r>
          </a:p>
          <a:p>
            <a:r>
              <a:rPr lang="ru-RU" sz="3600" dirty="0"/>
              <a:t> Продолжительность занятий</a:t>
            </a:r>
          </a:p>
          <a:p>
            <a:r>
              <a:rPr lang="ru-RU" sz="3600" dirty="0"/>
              <a:t> Похвала и поддержка ребёнка</a:t>
            </a:r>
          </a:p>
          <a:p>
            <a:r>
              <a:rPr lang="ru-RU" sz="3600" dirty="0"/>
              <a:t> Простые и чёткие инструкции</a:t>
            </a:r>
          </a:p>
          <a:p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101A106-AAD3-D555-D48D-687D270DE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dirty="0"/>
              <a:t>Важные условия при занятиях с детьми</a:t>
            </a: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C397F237-0453-ED50-E61C-9A46E95BDC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92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833"/>
    </mc:Choice>
    <mc:Fallback>
      <p:transition spd="slow" advTm="145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8517D3-8515-6348-10CA-A65A48641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dirty="0"/>
              <a:t>Игры позволяют решить несколько задач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76C9F6-0A43-C33D-F101-85A66C583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Побудить в ребёнке желание самому активно участвовать в процессе закрепления звуков</a:t>
            </a:r>
          </a:p>
          <a:p>
            <a:r>
              <a:rPr lang="ru-RU" sz="2400" dirty="0"/>
              <a:t>Расширить и обогатить диапазон игровых умений и навыков</a:t>
            </a:r>
          </a:p>
          <a:p>
            <a:r>
              <a:rPr lang="ru-RU" sz="2400" dirty="0"/>
              <a:t>Повысить познавательную активность и работоспособность детей</a:t>
            </a:r>
          </a:p>
          <a:p>
            <a:r>
              <a:rPr lang="ru-RU" sz="2400" dirty="0"/>
              <a:t>Активизировать процессы восприятия. внимания, памяти</a:t>
            </a:r>
          </a:p>
          <a:p>
            <a:r>
              <a:rPr lang="ru-RU" sz="2400" dirty="0"/>
              <a:t>Плавно регулировать поведенческие трудности детей, постепенно приучая их подчиняться правилам игры</a:t>
            </a: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BC36BD57-C0AA-1699-9F0E-AD9C013FF0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53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68"/>
    </mc:Choice>
    <mc:Fallback>
      <p:transition spd="slow" advTm="41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C03F1F-8A6F-0CF2-6AAC-DBC54420F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/>
              <a:t>Игры и игровые упражнения для автоматизации звуков в слогах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D37FEC-B5AA-6A59-B991-EFF48594A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«Кто дольше?»</a:t>
            </a:r>
          </a:p>
          <a:p>
            <a:r>
              <a:rPr lang="ru-RU" sz="2800" dirty="0"/>
              <a:t>«Пальчики здороваются»</a:t>
            </a:r>
          </a:p>
          <a:p>
            <a:r>
              <a:rPr lang="ru-RU" sz="2800" dirty="0"/>
              <a:t>«Кнопочки»</a:t>
            </a:r>
          </a:p>
          <a:p>
            <a:r>
              <a:rPr lang="ru-RU" sz="2800" dirty="0"/>
              <a:t>«Ступеньки»</a:t>
            </a:r>
          </a:p>
          <a:p>
            <a:r>
              <a:rPr lang="ru-RU" sz="2800" dirty="0"/>
              <a:t>«Не ошибись»</a:t>
            </a:r>
          </a:p>
          <a:p>
            <a:r>
              <a:rPr lang="ru-RU" sz="2800" dirty="0"/>
              <a:t>«Посчитай и повтори»</a:t>
            </a: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AD1CCCB2-122F-B8BA-FDBB-30D672A548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98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824"/>
    </mc:Choice>
    <mc:Fallback>
      <p:transition spd="slow" advTm="158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C5055E-9D84-156F-0B6E-EB8BF6228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/>
              <a:t>                 В словах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14194B-88F2-6E3B-F6EE-C421CA1E4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Загадки» «</a:t>
            </a:r>
          </a:p>
          <a:p>
            <a:r>
              <a:rPr lang="ru-RU" sz="2400" dirty="0"/>
              <a:t>«Чего не стало?»</a:t>
            </a:r>
          </a:p>
          <a:p>
            <a:r>
              <a:rPr lang="ru-RU" sz="2400" dirty="0"/>
              <a:t>«Что изменилось?»</a:t>
            </a:r>
          </a:p>
          <a:p>
            <a:r>
              <a:rPr lang="ru-RU" sz="2400" dirty="0"/>
              <a:t>«Что лишнее?»</a:t>
            </a:r>
          </a:p>
          <a:p>
            <a:r>
              <a:rPr lang="ru-RU" sz="2400" dirty="0"/>
              <a:t>«Слева-справа»</a:t>
            </a:r>
          </a:p>
          <a:p>
            <a:r>
              <a:rPr lang="ru-RU" sz="2400" dirty="0"/>
              <a:t>«Доскажи словечко»</a:t>
            </a:r>
          </a:p>
          <a:p>
            <a:r>
              <a:rPr lang="ru-RU" sz="2400" dirty="0"/>
              <a:t>«Подбери нужное слово»</a:t>
            </a: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6AEF3515-EE67-39BC-4047-F903EBB2D4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74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614"/>
    </mc:Choice>
    <mc:Fallback>
      <p:transition spd="slow" advTm="159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1FA36A-5026-8003-7779-5C564F5A6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/>
              <a:t>         Во фразах и текстах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3B739B-DBA5-7BCA-1099-9B5CAE258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/>
              <a:t>«Отгадай загадку»</a:t>
            </a:r>
          </a:p>
          <a:p>
            <a:r>
              <a:rPr lang="ru-RU" sz="2400" dirty="0"/>
              <a:t>«Звук потерялся»</a:t>
            </a:r>
          </a:p>
          <a:p>
            <a:r>
              <a:rPr lang="ru-RU" sz="2400" dirty="0"/>
              <a:t>Заучивание стихотворений, чистоговорок, потешек</a:t>
            </a:r>
          </a:p>
          <a:p>
            <a:r>
              <a:rPr lang="ru-RU" sz="2400" dirty="0"/>
              <a:t>Придумывание предложений и загадок</a:t>
            </a:r>
          </a:p>
          <a:p>
            <a:endParaRPr lang="ru-RU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1EABC05F-B5F8-8162-C7DB-A1E1065191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4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811"/>
    </mc:Choice>
    <mc:Fallback>
      <p:transition spd="slow" advTm="227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1F36A-603D-87B9-95B6-804E4AE91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dirty="0"/>
              <a:t>Самое полезное для ребёнка – ваш неподдельный интерес к совместным занятиям, радость за его успехи. </a:t>
            </a:r>
            <a:br>
              <a:rPr lang="ru-RU" sz="4400" dirty="0"/>
            </a:br>
            <a:r>
              <a:rPr lang="ru-RU" sz="6000" dirty="0"/>
              <a:t>Желаю всем хороших результатов!</a:t>
            </a: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2CE45AE7-994F-63DE-B8C1-0B01B4F5D8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89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503"/>
    </mc:Choice>
    <mc:Fallback>
      <p:transition spd="slow" advTm="42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277</TotalTime>
  <Words>242</Words>
  <Application>Microsoft Office PowerPoint</Application>
  <PresentationFormat>Широкоэкранный</PresentationFormat>
  <Paragraphs>44</Paragraphs>
  <Slides>10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Wingdings 3</vt:lpstr>
      <vt:lpstr>Аспект</vt:lpstr>
      <vt:lpstr>Как закрепить навык произношения звуков</vt:lpstr>
      <vt:lpstr>Автоматизация звука – длительный и сложный этап</vt:lpstr>
      <vt:lpstr>Презентация PowerPoint</vt:lpstr>
      <vt:lpstr>Важные условия при занятиях с детьми</vt:lpstr>
      <vt:lpstr>Игры позволяют решить несколько задач</vt:lpstr>
      <vt:lpstr>Игры и игровые упражнения для автоматизации звуков в слогах</vt:lpstr>
      <vt:lpstr>                 В словах</vt:lpstr>
      <vt:lpstr>         Во фразах и текстах</vt:lpstr>
      <vt:lpstr>Самое полезное для ребёнка – ваш неподдельный интерес к совместным занятиям, радость за его успехи.  Желаю всем хороших результатов!</vt:lpstr>
      <vt:lpstr>   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закрепить навык произношения звуков</dc:title>
  <dc:creator>Валентина Олейник</dc:creator>
  <cp:lastModifiedBy>Валентина Олейник</cp:lastModifiedBy>
  <cp:revision>5</cp:revision>
  <dcterms:created xsi:type="dcterms:W3CDTF">2023-12-12T19:40:40Z</dcterms:created>
  <dcterms:modified xsi:type="dcterms:W3CDTF">2023-12-13T13:16:53Z</dcterms:modified>
</cp:coreProperties>
</file>